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1F7B"/>
    <a:srgbClr val="AB3CCC"/>
    <a:srgbClr val="7B2B84"/>
    <a:srgbClr val="504492"/>
    <a:srgbClr val="F5E8FF"/>
    <a:srgbClr val="F8F8F8"/>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56" autoAdjust="0"/>
    <p:restoredTop sz="95673" autoAdjust="0"/>
  </p:normalViewPr>
  <p:slideViewPr>
    <p:cSldViewPr snapToGrid="0">
      <p:cViewPr varScale="1">
        <p:scale>
          <a:sx n="65" d="100"/>
          <a:sy n="65" d="100"/>
        </p:scale>
        <p:origin x="960" y="60"/>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dirty="0"/>
          </a:p>
        </p:txBody>
      </p:sp>
      <p:sp>
        <p:nvSpPr>
          <p:cNvPr id="3" name="Date Placeholder 2"/>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38D6FE3C-34D8-4B4B-9273-D907B0A3B964}" type="datetimeFigureOut">
              <a:rPr lang="en-US"/>
              <a:t>2/16/2022</a:t>
            </a:fld>
            <a:endParaRPr dirty="0"/>
          </a:p>
        </p:txBody>
      </p:sp>
      <p:sp>
        <p:nvSpPr>
          <p:cNvPr id="4" name="Footer Placeholder 3"/>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dirty="0"/>
          </a:p>
        </p:txBody>
      </p:sp>
      <p:sp>
        <p:nvSpPr>
          <p:cNvPr id="5" name="Slide Number Placeholder 4"/>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E169A89D-734B-4FAD-B6E7-2B864E72E489}" type="slidenum">
              <a:rPr/>
              <a:t>‹#›</a:t>
            </a:fld>
            <a:endParaRP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dirty="0"/>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1D0FF5F4-5691-49AF-9E16-FB22826F7264}" type="datetimeFigureOut">
              <a:rPr lang="en-US"/>
              <a:t>2/16/2022</a:t>
            </a:fld>
            <a:endParaRPr dirty="0"/>
          </a:p>
        </p:txBody>
      </p:sp>
      <p:sp>
        <p:nvSpPr>
          <p:cNvPr id="4" name="Slide Image Placeholder 3"/>
          <p:cNvSpPr>
            <a:spLocks noGrp="1" noRot="1" noChangeAspect="1"/>
          </p:cNvSpPr>
          <p:nvPr>
            <p:ph type="sldImg" idx="2"/>
          </p:nvPr>
        </p:nvSpPr>
        <p:spPr>
          <a:xfrm>
            <a:off x="1479550" y="1163638"/>
            <a:ext cx="4067175" cy="3143250"/>
          </a:xfrm>
          <a:prstGeom prst="rect">
            <a:avLst/>
          </a:prstGeom>
          <a:noFill/>
          <a:ln w="12700">
            <a:solidFill>
              <a:prstClr val="black"/>
            </a:solidFill>
          </a:ln>
        </p:spPr>
        <p:txBody>
          <a:bodyPr vert="horz" lIns="93360" tIns="46680" rIns="93360" bIns="46680" rtlCol="0" anchor="ctr"/>
          <a:lstStyle/>
          <a:p>
            <a:endParaRPr dirty="0"/>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dirty="0"/>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952A89D7-7603-4ECB-ADF6-F6CF2BE4F401}" type="slidenum">
              <a:rPr/>
              <a:t>‹#›</a:t>
            </a:fld>
            <a:endParaRP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A89D7-7603-4ECB-ADF6-F6CF2BE4F401}" type="slidenum">
              <a:rPr lang="uk-UA" smtClean="0"/>
              <a:t>2</a:t>
            </a:fld>
            <a:endParaRPr lang="uk-UA"/>
          </a:p>
        </p:txBody>
      </p:sp>
    </p:spTree>
    <p:extLst>
      <p:ext uri="{BB962C8B-B14F-4D97-AF65-F5344CB8AC3E}">
        <p14:creationId xmlns:p14="http://schemas.microsoft.com/office/powerpoint/2010/main" val="205407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bg>
      <p:bgRef idx="1001">
        <a:schemeClr val="bg1"/>
      </p:bgRef>
    </p:bg>
    <p:spTree>
      <p:nvGrpSpPr>
        <p:cNvPr id="1" name=""/>
        <p:cNvGrpSpPr/>
        <p:nvPr/>
      </p:nvGrpSpPr>
      <p:grpSpPr>
        <a:xfrm>
          <a:off x="0" y="0"/>
          <a:ext cx="0" cy="0"/>
          <a:chOff x="0" y="0"/>
          <a:chExt cx="0" cy="0"/>
        </a:xfrm>
      </p:grpSpPr>
      <p:cxnSp>
        <p:nvCxnSpPr>
          <p:cNvPr id="3" name="fold"/>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fold"/>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366713" y="457200"/>
            <a:ext cx="2652712" cy="2011680"/>
          </a:xfrm>
        </p:spPr>
        <p:txBody>
          <a:bodyPr tIns="457200">
            <a:normAutofit/>
          </a:bodyPr>
          <a:lstStyle>
            <a:lvl1pPr marL="0" indent="0" algn="ctr">
              <a:buNone/>
              <a:defRPr sz="2000"/>
            </a:lvl1pPr>
          </a:lstStyle>
          <a:p>
            <a:r>
              <a:rPr lang="en-US" dirty="0"/>
              <a:t>Drag picture to placeholder or click icon to add</a:t>
            </a:r>
            <a:endParaRPr dirty="0"/>
          </a:p>
        </p:txBody>
      </p:sp>
      <p:sp>
        <p:nvSpPr>
          <p:cNvPr id="52" name="Picture Placeholder 11" descr="This placeholder is filled with a thin rule line so you can easily move the lines around on the slide" title="Line placeholder"/>
          <p:cNvSpPr>
            <a:spLocks noGrp="1"/>
          </p:cNvSpPr>
          <p:nvPr>
            <p:ph type="pic" sz="quarter" idx="52" hasCustomPrompt="1"/>
          </p:nvPr>
        </p:nvSpPr>
        <p:spPr>
          <a:xfrm>
            <a:off x="366713" y="3165473"/>
            <a:ext cx="26527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31" name="Text Placeholder 21"/>
          <p:cNvSpPr>
            <a:spLocks noGrp="1"/>
          </p:cNvSpPr>
          <p:nvPr>
            <p:ph type="body" sz="quarter" idx="20" hasCustomPrompt="1"/>
          </p:nvPr>
        </p:nvSpPr>
        <p:spPr>
          <a:xfrm>
            <a:off x="366713" y="2607972"/>
            <a:ext cx="2652712" cy="579548"/>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26" name="Text Placeholder 21"/>
          <p:cNvSpPr>
            <a:spLocks noGrp="1"/>
          </p:cNvSpPr>
          <p:nvPr>
            <p:ph type="body" sz="quarter" idx="36" hasCustomPrompt="1"/>
          </p:nvPr>
        </p:nvSpPr>
        <p:spPr>
          <a:xfrm>
            <a:off x="366713" y="4713829"/>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Picture Placeholder 11" descr="This placeholder is filled with a thin rule line so you can easily move the lines around on the slide" title="Line placeholder"/>
          <p:cNvSpPr>
            <a:spLocks noGrp="1"/>
          </p:cNvSpPr>
          <p:nvPr>
            <p:ph type="pic" sz="quarter" idx="51" hasCustomPrompt="1"/>
          </p:nvPr>
        </p:nvSpPr>
        <p:spPr>
          <a:xfrm>
            <a:off x="3747136" y="878132"/>
            <a:ext cx="26527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28" name="Text Placeholder 21"/>
          <p:cNvSpPr>
            <a:spLocks noGrp="1"/>
          </p:cNvSpPr>
          <p:nvPr>
            <p:ph type="body" sz="quarter" idx="38" hasCustomPrompt="1"/>
          </p:nvPr>
        </p:nvSpPr>
        <p:spPr>
          <a:xfrm>
            <a:off x="3748088" y="431528"/>
            <a:ext cx="2652712"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37" name="Text Placeholder 21"/>
          <p:cNvSpPr>
            <a:spLocks noGrp="1"/>
          </p:cNvSpPr>
          <p:nvPr>
            <p:ph type="body" sz="quarter" idx="40" hasCustomPrompt="1"/>
          </p:nvPr>
        </p:nvSpPr>
        <p:spPr>
          <a:xfrm>
            <a:off x="3748088" y="1824702"/>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1" name="Text Placeholder 21"/>
          <p:cNvSpPr>
            <a:spLocks noGrp="1"/>
          </p:cNvSpPr>
          <p:nvPr>
            <p:ph type="body" sz="quarter" idx="42" hasCustomPrompt="1"/>
          </p:nvPr>
        </p:nvSpPr>
        <p:spPr>
          <a:xfrm>
            <a:off x="3748088" y="2826437"/>
            <a:ext cx="2652713" cy="678072"/>
          </a:xfrm>
        </p:spPr>
        <p:txBody>
          <a:bodyPr lIns="0" tIns="0" rIns="0" bIns="0" anchor="ctr">
            <a:noAutofit/>
          </a:bodyPr>
          <a:lstStyle>
            <a:lvl1pPr marL="0" indent="0" algn="l">
              <a:lnSpc>
                <a:spcPct val="120000"/>
              </a:lnSpc>
              <a:spcBef>
                <a:spcPts val="400"/>
              </a:spcBef>
              <a:buNone/>
              <a:defRPr sz="10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quotation or callout text</a:t>
            </a:r>
            <a:endParaRPr dirty="0"/>
          </a:p>
        </p:txBody>
      </p:sp>
      <p:sp>
        <p:nvSpPr>
          <p:cNvPr id="42" name="Text Placeholder 21"/>
          <p:cNvSpPr>
            <a:spLocks noGrp="1"/>
          </p:cNvSpPr>
          <p:nvPr>
            <p:ph type="body" sz="quarter" idx="43" hasCustomPrompt="1"/>
          </p:nvPr>
        </p:nvSpPr>
        <p:spPr>
          <a:xfrm>
            <a:off x="3748088" y="3693995"/>
            <a:ext cx="2652713" cy="1123392"/>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34" name="Picture Placeholder 11"/>
          <p:cNvSpPr>
            <a:spLocks noGrp="1"/>
          </p:cNvSpPr>
          <p:nvPr>
            <p:ph type="pic" sz="quarter" idx="22"/>
          </p:nvPr>
        </p:nvSpPr>
        <p:spPr>
          <a:xfrm>
            <a:off x="3748088" y="5299915"/>
            <a:ext cx="2652712" cy="2011680"/>
          </a:xfrm>
        </p:spPr>
        <p:txBody>
          <a:bodyPr tIns="457200">
            <a:normAutofit/>
          </a:bodyPr>
          <a:lstStyle>
            <a:lvl1pPr marL="0" indent="0" algn="ctr">
              <a:buNone/>
              <a:defRPr sz="2000"/>
            </a:lvl1pPr>
          </a:lstStyle>
          <a:p>
            <a:r>
              <a:rPr lang="en-US" dirty="0"/>
              <a:t>Drag picture to placeholder or click icon to add</a:t>
            </a:r>
            <a:endParaRPr dirty="0"/>
          </a:p>
        </p:txBody>
      </p:sp>
      <p:sp>
        <p:nvSpPr>
          <p:cNvPr id="54" name="Text Placeholder 21"/>
          <p:cNvSpPr>
            <a:spLocks noGrp="1"/>
          </p:cNvSpPr>
          <p:nvPr>
            <p:ph type="body" sz="quarter" idx="45" hasCustomPrompt="1"/>
          </p:nvPr>
        </p:nvSpPr>
        <p:spPr>
          <a:xfrm>
            <a:off x="7131368" y="674635"/>
            <a:ext cx="2560320" cy="158393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7" name="Picture Placeholder 11" descr="This placeholder is filled with a thin rule line so you can easily move the lines around on the slide" title="Line placeholder"/>
          <p:cNvSpPr>
            <a:spLocks noGrp="1"/>
          </p:cNvSpPr>
          <p:nvPr>
            <p:ph type="pic" sz="quarter" idx="53" hasCustomPrompt="1"/>
          </p:nvPr>
        </p:nvSpPr>
        <p:spPr>
          <a:xfrm>
            <a:off x="7134225" y="2693565"/>
            <a:ext cx="2560320"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53" name="Text Placeholder 21"/>
          <p:cNvSpPr>
            <a:spLocks noGrp="1"/>
          </p:cNvSpPr>
          <p:nvPr>
            <p:ph type="body" sz="quarter" idx="44" hasCustomPrompt="1"/>
          </p:nvPr>
        </p:nvSpPr>
        <p:spPr>
          <a:xfrm>
            <a:off x="7131367" y="2258568"/>
            <a:ext cx="2560320"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6" name="Text Placeholder 21"/>
          <p:cNvSpPr>
            <a:spLocks noGrp="1"/>
          </p:cNvSpPr>
          <p:nvPr>
            <p:ph type="body" sz="quarter" idx="46" hasCustomPrompt="1"/>
          </p:nvPr>
        </p:nvSpPr>
        <p:spPr>
          <a:xfrm>
            <a:off x="7131368" y="3418957"/>
            <a:ext cx="2560320"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60" name="Text Placeholder 21"/>
          <p:cNvSpPr>
            <a:spLocks noGrp="1"/>
          </p:cNvSpPr>
          <p:nvPr>
            <p:ph type="body" sz="quarter" idx="49" hasCustomPrompt="1"/>
          </p:nvPr>
        </p:nvSpPr>
        <p:spPr>
          <a:xfrm>
            <a:off x="7298054" y="5299593"/>
            <a:ext cx="2226946" cy="363128"/>
          </a:xfrm>
        </p:spPr>
        <p:txBody>
          <a:bodyPr lIns="0" tIns="0" rIns="0" bIns="0" anchor="b">
            <a:noAutofit/>
          </a:bodyPr>
          <a:lstStyle>
            <a:lvl1pPr marL="0" indent="0" algn="l">
              <a:lnSpc>
                <a:spcPct val="114000"/>
              </a:lnSpc>
              <a:spcBef>
                <a:spcPts val="800"/>
              </a:spcBef>
              <a:buNone/>
              <a:defRPr sz="18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61" name="Text Placeholder 21"/>
          <p:cNvSpPr>
            <a:spLocks noGrp="1"/>
          </p:cNvSpPr>
          <p:nvPr>
            <p:ph type="body" sz="quarter" idx="50" hasCustomPrompt="1"/>
          </p:nvPr>
        </p:nvSpPr>
        <p:spPr>
          <a:xfrm>
            <a:off x="7298054" y="5765692"/>
            <a:ext cx="2226946" cy="1475701"/>
          </a:xfrm>
        </p:spPr>
        <p:txBody>
          <a:bodyPr lIns="0" tIns="0" rIns="0" bIns="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a:r>
              <a:rPr dirty="0"/>
              <a:t>Click to add text</a:t>
            </a:r>
          </a:p>
        </p:txBody>
      </p:sp>
      <p:cxnSp>
        <p:nvCxnSpPr>
          <p:cNvPr id="8" name="fold"/>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fold"/>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2/16/2022</a:t>
            </a:fld>
            <a:endParaRPr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dirty="0"/>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By the</a:t>
            </a:r>
            <a:r>
              <a:rPr lang="en-US" sz="1000" baseline="0" dirty="0">
                <a:solidFill>
                  <a:prstClr val="white">
                    <a:lumMod val="50000"/>
                  </a:prstClr>
                </a:solidFill>
                <a:latin typeface="Calibri Light" panose="020F0302020204030204" pitchFamily="34" charset="0"/>
                <a:cs typeface="Calibri" panose="020F0502020204030204" pitchFamily="34" charset="0"/>
              </a:rPr>
              <a:t> way, if you need to move or copy the red lines, you can select them by clicking the dotted outlines.</a:t>
            </a:r>
            <a:endParaRPr lang="en-US"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michele.balonequesiqueira@cuanschutz.edu" TargetMode="External"/><Relationship Id="rId7" Type="http://schemas.openxmlformats.org/officeDocument/2006/relationships/image" Target="../media/image4.png"/><Relationship Id="rId2" Type="http://schemas.openxmlformats.org/officeDocument/2006/relationships/hyperlink" Target="mailto:Bridget.Fleissner@RoswellPark.org" TargetMode="Externa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jpeg"/><Relationship Id="rId10" Type="http://schemas.openxmlformats.org/officeDocument/2006/relationships/image" Target="../media/image7.jpg"/><Relationship Id="rId4" Type="http://schemas.openxmlformats.org/officeDocument/2006/relationships/hyperlink" Target="mailto:skhattra@bccancer.bc.ca"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26460" y="4746688"/>
            <a:ext cx="3035029" cy="2891241"/>
          </a:xfrm>
          <a:prstGeom prst="rect">
            <a:avLst/>
          </a:prstGeom>
          <a:solidFill>
            <a:schemeClr val="bg1"/>
          </a:solidFill>
          <a:ln w="28575">
            <a:solidFill>
              <a:srgbClr val="681F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0" y="0"/>
            <a:ext cx="3295676" cy="103367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505200" y="249382"/>
            <a:ext cx="969818" cy="10945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726873" y="4779818"/>
            <a:ext cx="374072" cy="28581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148186" y="214586"/>
            <a:ext cx="3181156" cy="4616648"/>
          </a:xfrm>
          <a:prstGeom prst="rect">
            <a:avLst/>
          </a:prstGeom>
          <a:noFill/>
        </p:spPr>
        <p:txBody>
          <a:bodyPr wrap="square" rtlCol="0">
            <a:spAutoFit/>
          </a:bodyPr>
          <a:lstStyle/>
          <a:p>
            <a:r>
              <a:rPr lang="en-US" sz="1400" b="1" dirty="0">
                <a:solidFill>
                  <a:schemeClr val="accent1">
                    <a:lumMod val="50000"/>
                  </a:schemeClr>
                </a:solidFill>
                <a:latin typeface="+mj-lt"/>
                <a:ea typeface="Garamond" charset="0"/>
                <a:cs typeface="Garamond" charset="0"/>
              </a:rPr>
              <a:t>If you would like to learn more about this study, please contact the study coordinators:</a:t>
            </a:r>
          </a:p>
          <a:p>
            <a:endParaRPr lang="en-US" sz="1400" b="1" dirty="0">
              <a:solidFill>
                <a:srgbClr val="FF0000"/>
              </a:solidFill>
              <a:latin typeface="+mj-lt"/>
              <a:ea typeface="Helvetica" charset="0"/>
              <a:cs typeface="Helvetica" charset="0"/>
            </a:endParaRPr>
          </a:p>
          <a:p>
            <a:r>
              <a:rPr lang="en-US" sz="1250" b="1" dirty="0">
                <a:solidFill>
                  <a:schemeClr val="tx2"/>
                </a:solidFill>
                <a:latin typeface="+mj-lt"/>
                <a:ea typeface="Helvetica" charset="0"/>
                <a:cs typeface="Helvetica" charset="0"/>
              </a:rPr>
              <a:t>Roswell Park Comprehensive Cancer Center</a:t>
            </a:r>
          </a:p>
          <a:p>
            <a:r>
              <a:rPr lang="en-US" sz="1400" dirty="0"/>
              <a:t>Bridget Fleissner</a:t>
            </a:r>
          </a:p>
          <a:p>
            <a:r>
              <a:rPr lang="en-US" sz="1400" u="sng" dirty="0">
                <a:hlinkClick r:id="rId2"/>
              </a:rPr>
              <a:t>Bridget.Fleissner@RoswellPark.org</a:t>
            </a:r>
            <a:endParaRPr lang="en-US" sz="1400" dirty="0"/>
          </a:p>
          <a:p>
            <a:r>
              <a:rPr lang="en-US" sz="1400" dirty="0"/>
              <a:t>716-845-1300 extension 7830</a:t>
            </a:r>
            <a:endParaRPr lang="en-US" sz="1400" dirty="0">
              <a:solidFill>
                <a:schemeClr val="tx2"/>
              </a:solidFill>
              <a:latin typeface="+mj-lt"/>
              <a:ea typeface="Helvetica" charset="0"/>
              <a:cs typeface="Helvetica" charset="0"/>
            </a:endParaRPr>
          </a:p>
          <a:p>
            <a:endParaRPr lang="en-US" sz="1250" dirty="0">
              <a:solidFill>
                <a:schemeClr val="tx2"/>
              </a:solidFill>
              <a:latin typeface="+mj-lt"/>
              <a:ea typeface="Helvetica" charset="0"/>
              <a:cs typeface="Helvetica" charset="0"/>
            </a:endParaRPr>
          </a:p>
          <a:p>
            <a:r>
              <a:rPr lang="en-US" sz="1250" b="1" dirty="0">
                <a:solidFill>
                  <a:schemeClr val="tx2"/>
                </a:solidFill>
                <a:latin typeface="+mj-lt"/>
                <a:ea typeface="Helvetica" charset="0"/>
                <a:cs typeface="Helvetica" charset="0"/>
              </a:rPr>
              <a:t>Rocky Mountain Regional VA Medical Center</a:t>
            </a:r>
          </a:p>
          <a:p>
            <a:r>
              <a:rPr lang="en-US" sz="1400" dirty="0"/>
              <a:t>Michele Baloneque Siqueira</a:t>
            </a:r>
          </a:p>
          <a:p>
            <a:r>
              <a:rPr lang="en-US" sz="1300" u="sng" dirty="0">
                <a:hlinkClick r:id="rId3"/>
              </a:rPr>
              <a:t>michele.balonequesiqueira@cuanschutz.edu</a:t>
            </a:r>
            <a:r>
              <a:rPr lang="en-US" sz="1400" dirty="0"/>
              <a:t> </a:t>
            </a:r>
          </a:p>
          <a:p>
            <a:r>
              <a:rPr lang="en-US" sz="1400" dirty="0"/>
              <a:t>303-724-1662</a:t>
            </a:r>
            <a:endParaRPr lang="en-US" sz="1400" b="1" dirty="0">
              <a:solidFill>
                <a:schemeClr val="tx2"/>
              </a:solidFill>
              <a:ea typeface="Helvetica" charset="0"/>
              <a:cs typeface="Helvetica" charset="0"/>
            </a:endParaRPr>
          </a:p>
          <a:p>
            <a:endParaRPr lang="en-US" sz="1250" b="1" dirty="0">
              <a:solidFill>
                <a:schemeClr val="tx2"/>
              </a:solidFill>
              <a:latin typeface="+mj-lt"/>
              <a:ea typeface="Helvetica" charset="0"/>
              <a:cs typeface="Helvetica" charset="0"/>
            </a:endParaRPr>
          </a:p>
          <a:p>
            <a:r>
              <a:rPr lang="en-US" sz="1250" b="1" dirty="0">
                <a:solidFill>
                  <a:schemeClr val="tx2"/>
                </a:solidFill>
                <a:latin typeface="+mj-lt"/>
                <a:ea typeface="Helvetica" charset="0"/>
                <a:cs typeface="Helvetica" charset="0"/>
              </a:rPr>
              <a:t>University of British Columbia, BC Cancer Research Centre</a:t>
            </a:r>
          </a:p>
          <a:p>
            <a:r>
              <a:rPr lang="en-US" sz="1400" dirty="0"/>
              <a:t>Sukhinder Khattra</a:t>
            </a:r>
          </a:p>
          <a:p>
            <a:r>
              <a:rPr lang="en-US" sz="1400" u="sng" dirty="0">
                <a:hlinkClick r:id="rId4"/>
              </a:rPr>
              <a:t>skhattra@bccancer.bc.ca</a:t>
            </a:r>
            <a:r>
              <a:rPr lang="en-US" sz="1400" dirty="0"/>
              <a:t> </a:t>
            </a:r>
          </a:p>
          <a:p>
            <a:r>
              <a:rPr lang="en-US" sz="1400" dirty="0"/>
              <a:t>604-675-8089</a:t>
            </a:r>
            <a:endParaRPr lang="en-US" sz="1400" dirty="0">
              <a:solidFill>
                <a:schemeClr val="accent1"/>
              </a:solidFill>
              <a:latin typeface="Campton Medium" panose="00000600000000000000" pitchFamily="50" charset="0"/>
              <a:ea typeface="Helvetica" charset="0"/>
              <a:cs typeface="Helvetica" charset="0"/>
            </a:endParaRPr>
          </a:p>
          <a:p>
            <a:endParaRPr lang="en-US" sz="1200" dirty="0">
              <a:solidFill>
                <a:schemeClr val="accent1"/>
              </a:solidFill>
              <a:latin typeface="Campton Medium" panose="00000600000000000000" pitchFamily="50" charset="0"/>
              <a:ea typeface="Helvetica" charset="0"/>
              <a:cs typeface="Helvetica" charset="0"/>
            </a:endParaRPr>
          </a:p>
        </p:txBody>
      </p:sp>
      <p:sp>
        <p:nvSpPr>
          <p:cNvPr id="25" name="Rectangle 24"/>
          <p:cNvSpPr/>
          <p:nvPr/>
        </p:nvSpPr>
        <p:spPr>
          <a:xfrm>
            <a:off x="6828363" y="7368318"/>
            <a:ext cx="3050381" cy="14287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rotWithShape="1">
          <a:blip r:embed="rId5" cstate="print">
            <a:extLst>
              <a:ext uri="{28A0092B-C50C-407E-A947-70E740481C1C}">
                <a14:useLocalDpi xmlns:a14="http://schemas.microsoft.com/office/drawing/2010/main" val="0"/>
              </a:ext>
            </a:extLst>
          </a:blip>
          <a:srcRect l="-2488" t="21493" r="2488" b="21916"/>
          <a:stretch/>
        </p:blipFill>
        <p:spPr>
          <a:xfrm>
            <a:off x="3295676" y="524254"/>
            <a:ext cx="3280939" cy="1077323"/>
          </a:xfrm>
          <a:prstGeom prst="rect">
            <a:avLst/>
          </a:prstGeom>
        </p:spPr>
      </p:pic>
      <p:sp>
        <p:nvSpPr>
          <p:cNvPr id="12" name="TextBox 11"/>
          <p:cNvSpPr txBox="1"/>
          <p:nvPr/>
        </p:nvSpPr>
        <p:spPr>
          <a:xfrm>
            <a:off x="159471" y="6957642"/>
            <a:ext cx="3002018" cy="830997"/>
          </a:xfrm>
          <a:prstGeom prst="rect">
            <a:avLst/>
          </a:prstGeom>
          <a:noFill/>
        </p:spPr>
        <p:txBody>
          <a:bodyPr wrap="square" rtlCol="0">
            <a:spAutoFit/>
          </a:bodyPr>
          <a:lstStyle/>
          <a:p>
            <a:pPr algn="ctr"/>
            <a:r>
              <a:rPr lang="en-US" sz="1200" dirty="0">
                <a:latin typeface="Arial" panose="020B0604020202020204" pitchFamily="34" charset="0"/>
                <a:cs typeface="Arial" panose="020B0604020202020204" pitchFamily="34" charset="0"/>
              </a:rPr>
              <a:t>Scan this code with your smartphone’s camera, or visit</a:t>
            </a:r>
            <a:r>
              <a:rPr lang="en-US" sz="1200" i="1" dirty="0">
                <a:latin typeface="Arial" panose="020B0604020202020204" pitchFamily="34" charset="0"/>
                <a:cs typeface="Arial" panose="020B0604020202020204" pitchFamily="34" charset="0"/>
              </a:rPr>
              <a:t> </a:t>
            </a:r>
          </a:p>
          <a:p>
            <a:pPr algn="ctr"/>
            <a:r>
              <a:rPr lang="en-US" sz="1200" b="1" i="1" dirty="0">
                <a:solidFill>
                  <a:srgbClr val="681F7B"/>
                </a:solidFill>
                <a:latin typeface="Arial" panose="020B0604020202020204" pitchFamily="34" charset="0"/>
                <a:cs typeface="Arial" panose="020B0604020202020204" pitchFamily="34" charset="0"/>
              </a:rPr>
              <a:t>nucancerprevention.org</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to learn more.</a:t>
            </a:r>
          </a:p>
          <a:p>
            <a:pPr algn="ctr"/>
            <a:endParaRPr lang="en-US" sz="1200" dirty="0">
              <a:latin typeface="Arial" panose="020B0604020202020204" pitchFamily="34" charset="0"/>
              <a:cs typeface="Arial" panose="020B0604020202020204" pitchFamily="34" charset="0"/>
            </a:endParaRPr>
          </a:p>
        </p:txBody>
      </p:sp>
      <p:sp>
        <p:nvSpPr>
          <p:cNvPr id="26" name="TextBox 25"/>
          <p:cNvSpPr txBox="1"/>
          <p:nvPr/>
        </p:nvSpPr>
        <p:spPr>
          <a:xfrm>
            <a:off x="6853896" y="6151003"/>
            <a:ext cx="3024848" cy="1107996"/>
          </a:xfrm>
          <a:prstGeom prst="rect">
            <a:avLst/>
          </a:prstGeom>
          <a:noFill/>
          <a:ln>
            <a:solidFill>
              <a:schemeClr val="accent1">
                <a:lumMod val="50000"/>
              </a:schemeClr>
            </a:solidFill>
          </a:ln>
        </p:spPr>
        <p:txBody>
          <a:bodyPr wrap="square" rtlCol="0">
            <a:spAutoFit/>
          </a:bodyPr>
          <a:lstStyle/>
          <a:p>
            <a:pPr algn="ctr"/>
            <a:r>
              <a:rPr lang="en-US" sz="1100" dirty="0">
                <a:solidFill>
                  <a:prstClr val="black"/>
                </a:solidFill>
                <a:latin typeface="Helvetica" panose="020B0604020202020204" pitchFamily="34" charset="0"/>
                <a:cs typeface="Helvetica" panose="020B0604020202020204" pitchFamily="34" charset="0"/>
              </a:rPr>
              <a:t>Advances in cancer prevention rely on </a:t>
            </a:r>
            <a:r>
              <a:rPr lang="en-US" sz="1100" b="1" dirty="0">
                <a:solidFill>
                  <a:prstClr val="black"/>
                </a:solidFill>
                <a:latin typeface="Helvetica" panose="020B0604020202020204" pitchFamily="34" charset="0"/>
                <a:cs typeface="Helvetica" panose="020B0604020202020204" pitchFamily="34" charset="0"/>
              </a:rPr>
              <a:t>people at risk for cancer</a:t>
            </a:r>
            <a:r>
              <a:rPr lang="en-US" sz="1100" dirty="0">
                <a:solidFill>
                  <a:prstClr val="black"/>
                </a:solidFill>
                <a:latin typeface="Helvetica" panose="020B0604020202020204" pitchFamily="34" charset="0"/>
                <a:cs typeface="Helvetica" panose="020B0604020202020204" pitchFamily="34" charset="0"/>
              </a:rPr>
              <a:t>, who participate in clinical trials. </a:t>
            </a:r>
          </a:p>
          <a:p>
            <a:pPr algn="ctr"/>
            <a:endParaRPr lang="en-US" sz="1100" dirty="0">
              <a:solidFill>
                <a:prstClr val="black"/>
              </a:solidFill>
              <a:latin typeface="Helvetica" panose="020B0604020202020204" pitchFamily="34" charset="0"/>
              <a:cs typeface="Helvetica" panose="020B0604020202020204" pitchFamily="34" charset="0"/>
            </a:endParaRPr>
          </a:p>
          <a:p>
            <a:pPr algn="ctr"/>
            <a:r>
              <a:rPr lang="en-US" sz="1100" dirty="0">
                <a:solidFill>
                  <a:prstClr val="black"/>
                </a:solidFill>
                <a:latin typeface="Helvetica" panose="020B0604020202020204" pitchFamily="34" charset="0"/>
                <a:cs typeface="Helvetica" panose="020B0604020202020204" pitchFamily="34" charset="0"/>
              </a:rPr>
              <a:t>Will you join us in the pursuit to prevent cancer?</a:t>
            </a:r>
            <a:endParaRPr lang="en-US" sz="1100" dirty="0">
              <a:solidFill>
                <a:prstClr val="black"/>
              </a:solidFill>
            </a:endParaRPr>
          </a:p>
        </p:txBody>
      </p:sp>
      <p:sp>
        <p:nvSpPr>
          <p:cNvPr id="28" name="Pentagon 27"/>
          <p:cNvSpPr/>
          <p:nvPr/>
        </p:nvSpPr>
        <p:spPr>
          <a:xfrm>
            <a:off x="6889967" y="1434460"/>
            <a:ext cx="2952706" cy="1234147"/>
          </a:xfrm>
          <a:prstGeom prst="homePlate">
            <a:avLst/>
          </a:pr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prstClr val="white"/>
                </a:solidFill>
                <a:latin typeface="Helvetica" panose="020B0604020202020204" pitchFamily="34" charset="0"/>
                <a:cs typeface="Helvetica" panose="020B0604020202020204" pitchFamily="34" charset="0"/>
              </a:rPr>
              <a:t>Join </a:t>
            </a:r>
            <a:r>
              <a:rPr lang="en-US" sz="1600" b="1" dirty="0">
                <a:solidFill>
                  <a:prstClr val="white"/>
                </a:solidFill>
                <a:latin typeface="Helvetica" panose="020B0604020202020204" pitchFamily="34" charset="0"/>
                <a:cs typeface="Helvetica" panose="020B0604020202020204" pitchFamily="34" charset="0"/>
              </a:rPr>
              <a:t>a study </a:t>
            </a:r>
          </a:p>
          <a:p>
            <a:r>
              <a:rPr lang="en-US" sz="1600" b="1" i="1" dirty="0">
                <a:solidFill>
                  <a:prstClr val="white"/>
                </a:solidFill>
                <a:latin typeface="Helvetica" panose="020B0604020202020204" pitchFamily="34" charset="0"/>
                <a:cs typeface="Helvetica" panose="020B0604020202020204" pitchFamily="34" charset="0"/>
              </a:rPr>
              <a:t>on Lung Cancer Prevention</a:t>
            </a:r>
          </a:p>
        </p:txBody>
      </p:sp>
      <p:sp>
        <p:nvSpPr>
          <p:cNvPr id="29" name="Rectangle 28"/>
          <p:cNvSpPr/>
          <p:nvPr/>
        </p:nvSpPr>
        <p:spPr>
          <a:xfrm>
            <a:off x="6853896" y="167585"/>
            <a:ext cx="3463994" cy="1234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sz="2400" b="1" dirty="0">
                <a:solidFill>
                  <a:schemeClr val="tx1"/>
                </a:solidFill>
                <a:effectLst>
                  <a:outerShdw blurRad="38100" dist="38100" dir="2700000" algn="tl">
                    <a:srgbClr val="000000">
                      <a:alpha val="43137"/>
                    </a:srgbClr>
                  </a:outerShdw>
                </a:effectLst>
                <a:latin typeface="Helvetica" panose="020B0604020202020204" pitchFamily="34" charset="0"/>
                <a:cs typeface="Helvetica" panose="020B0604020202020204" pitchFamily="34" charset="0"/>
              </a:rPr>
              <a:t>Are you a former smoker? </a:t>
            </a:r>
          </a:p>
        </p:txBody>
      </p:sp>
      <p:sp>
        <p:nvSpPr>
          <p:cNvPr id="4" name="TextBox 3"/>
          <p:cNvSpPr txBox="1"/>
          <p:nvPr/>
        </p:nvSpPr>
        <p:spPr>
          <a:xfrm>
            <a:off x="7652054" y="188456"/>
            <a:ext cx="1515136" cy="553998"/>
          </a:xfrm>
          <a:prstGeom prst="rect">
            <a:avLst/>
          </a:prstGeom>
          <a:noFill/>
        </p:spPr>
        <p:txBody>
          <a:bodyPr wrap="square" rtlCol="0">
            <a:spAutoFit/>
          </a:bodyPr>
          <a:lstStyle/>
          <a:p>
            <a:r>
              <a:rPr lang="en-US" sz="1100" dirty="0">
                <a:solidFill>
                  <a:schemeClr val="accent1">
                    <a:lumMod val="50000"/>
                  </a:schemeClr>
                </a:solidFill>
                <a:latin typeface="+mj-lt"/>
                <a:ea typeface="Helvetica" charset="0"/>
                <a:cs typeface="Helvetica" charset="0"/>
              </a:rPr>
              <a:t>NWU20-04-01</a:t>
            </a:r>
          </a:p>
          <a:p>
            <a:endParaRPr lang="en-US" dirty="0"/>
          </a:p>
        </p:txBody>
      </p:sp>
      <p:sp>
        <p:nvSpPr>
          <p:cNvPr id="6" name="TextBox 5"/>
          <p:cNvSpPr txBox="1"/>
          <p:nvPr/>
        </p:nvSpPr>
        <p:spPr>
          <a:xfrm>
            <a:off x="3307617" y="7367537"/>
            <a:ext cx="341061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NWU20-04-01 Yendamuri Metformin Brochure Version 1.0, 01/05/2022</a:t>
            </a:r>
          </a:p>
        </p:txBody>
      </p:sp>
      <p:sp>
        <p:nvSpPr>
          <p:cNvPr id="21" name="TextBox 20">
            <a:extLst>
              <a:ext uri="{FF2B5EF4-FFF2-40B4-BE49-F238E27FC236}">
                <a16:creationId xmlns:a16="http://schemas.microsoft.com/office/drawing/2014/main" id="{9B2036CA-7171-124E-86AB-6511C93625C4}"/>
              </a:ext>
            </a:extLst>
          </p:cNvPr>
          <p:cNvSpPr txBox="1"/>
          <p:nvPr/>
        </p:nvSpPr>
        <p:spPr>
          <a:xfrm>
            <a:off x="6854493" y="2836516"/>
            <a:ext cx="2820525" cy="931059"/>
          </a:xfrm>
          <a:prstGeom prst="rect">
            <a:avLst/>
          </a:prstGeom>
          <a:noFill/>
        </p:spPr>
        <p:txBody>
          <a:bodyPr wrap="square" rtlCol="0">
            <a:spAutoFit/>
          </a:bodyPr>
          <a:lstStyle/>
          <a:p>
            <a:r>
              <a:rPr lang="en-US" dirty="0">
                <a:latin typeface="Helvetica" pitchFamily="2" charset="0"/>
              </a:rPr>
              <a:t>Testing Metformin to lower lung cancer risk in high-risk individuals</a:t>
            </a:r>
          </a:p>
        </p:txBody>
      </p:sp>
      <p:pic>
        <p:nvPicPr>
          <p:cNvPr id="23" name="Picture 22" descr="Text&#10;&#10;Description automatically generated with medium confidence">
            <a:extLst>
              <a:ext uri="{FF2B5EF4-FFF2-40B4-BE49-F238E27FC236}">
                <a16:creationId xmlns:a16="http://schemas.microsoft.com/office/drawing/2014/main" id="{12E4CF96-B74A-764C-A0C3-38DF652D611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25178" y="1852129"/>
            <a:ext cx="2631731" cy="1021989"/>
          </a:xfrm>
          <a:prstGeom prst="rect">
            <a:avLst/>
          </a:prstGeom>
        </p:spPr>
      </p:pic>
      <p:pic>
        <p:nvPicPr>
          <p:cNvPr id="31" name="Picture 30" descr="Text&#10;&#10;Description automatically generated">
            <a:extLst>
              <a:ext uri="{FF2B5EF4-FFF2-40B4-BE49-F238E27FC236}">
                <a16:creationId xmlns:a16="http://schemas.microsoft.com/office/drawing/2014/main" id="{70A304BA-A3E7-CE42-BBD2-5B2C037D799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73832" y="3341005"/>
            <a:ext cx="2583313" cy="1078377"/>
          </a:xfrm>
          <a:prstGeom prst="rect">
            <a:avLst/>
          </a:prstGeom>
        </p:spPr>
      </p:pic>
      <p:pic>
        <p:nvPicPr>
          <p:cNvPr id="7" name="Picture 6" descr="Medical stethoscope on top of a stack of papers&#10;&#10;Description automatically generated with low confidence">
            <a:extLst>
              <a:ext uri="{FF2B5EF4-FFF2-40B4-BE49-F238E27FC236}">
                <a16:creationId xmlns:a16="http://schemas.microsoft.com/office/drawing/2014/main" id="{A358F6EC-8BB0-C64B-A6AF-DCDF5D0C26F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18706" y="3935484"/>
            <a:ext cx="2869694" cy="1913129"/>
          </a:xfrm>
          <a:prstGeom prst="rect">
            <a:avLst/>
          </a:prstGeom>
        </p:spPr>
      </p:pic>
      <p:pic>
        <p:nvPicPr>
          <p:cNvPr id="11" name="Picture 10"/>
          <p:cNvPicPr>
            <a:picLocks noChangeAspect="1"/>
          </p:cNvPicPr>
          <p:nvPr/>
        </p:nvPicPr>
        <p:blipFill>
          <a:blip r:embed="rId9"/>
          <a:stretch>
            <a:fillRect/>
          </a:stretch>
        </p:blipFill>
        <p:spPr>
          <a:xfrm>
            <a:off x="3468141" y="4779818"/>
            <a:ext cx="3246955" cy="780276"/>
          </a:xfrm>
          <a:prstGeom prst="rect">
            <a:avLst/>
          </a:prstGeom>
        </p:spPr>
      </p:pic>
      <p:pic>
        <p:nvPicPr>
          <p:cNvPr id="14" name="Picture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42467" y="5917738"/>
            <a:ext cx="1597152" cy="1085088"/>
          </a:xfrm>
          <a:prstGeom prst="rect">
            <a:avLst/>
          </a:prstGeom>
        </p:spPr>
      </p:pic>
      <p:pic>
        <p:nvPicPr>
          <p:cNvPr id="8" name="Picture 7" descr="Qr code&#10;&#10;Description automatically generated">
            <a:extLst>
              <a:ext uri="{FF2B5EF4-FFF2-40B4-BE49-F238E27FC236}">
                <a16:creationId xmlns:a16="http://schemas.microsoft.com/office/drawing/2014/main" id="{8B22B591-BF9A-4116-88B0-33EE5425B2F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50850" y="4838764"/>
            <a:ext cx="1566456" cy="2030649"/>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 name="Text Placeholder 117"/>
          <p:cNvSpPr>
            <a:spLocks noGrp="1"/>
          </p:cNvSpPr>
          <p:nvPr>
            <p:ph type="body" sz="quarter" idx="31"/>
          </p:nvPr>
        </p:nvSpPr>
        <p:spPr>
          <a:xfrm>
            <a:off x="232369" y="3302556"/>
            <a:ext cx="2964892" cy="3945725"/>
          </a:xfrm>
        </p:spPr>
        <p:txBody>
          <a:bodyPr/>
          <a:lstStyle/>
          <a:p>
            <a:pPr>
              <a:spcBef>
                <a:spcPts val="0"/>
              </a:spcBef>
              <a:spcAft>
                <a:spcPts val="1200"/>
              </a:spcAft>
            </a:pPr>
            <a:r>
              <a:rPr lang="en-US" sz="1300" dirty="0">
                <a:solidFill>
                  <a:schemeClr val="tx1"/>
                </a:solidFill>
                <a:latin typeface="+mj-lt"/>
              </a:rPr>
              <a:t>Patients who have stopped smoking continue to be at risk for the development of lung cancer. </a:t>
            </a:r>
            <a:endParaRPr lang="en-US" sz="1300" dirty="0">
              <a:solidFill>
                <a:srgbClr val="FF0000"/>
              </a:solidFill>
              <a:latin typeface="+mj-lt"/>
            </a:endParaRPr>
          </a:p>
          <a:p>
            <a:pPr>
              <a:spcBef>
                <a:spcPts val="0"/>
              </a:spcBef>
              <a:spcAft>
                <a:spcPts val="1200"/>
              </a:spcAft>
            </a:pPr>
            <a:r>
              <a:rPr lang="en-US" sz="1300" dirty="0">
                <a:solidFill>
                  <a:schemeClr val="tx1"/>
                </a:solidFill>
                <a:latin typeface="+mj-lt"/>
                <a:cs typeface="Arial" panose="020B0604020202020204" pitchFamily="34" charset="0"/>
              </a:rPr>
              <a:t>To find out if Metformin might protect former smokers who are overweight from developing lung cancer. </a:t>
            </a:r>
          </a:p>
          <a:p>
            <a:pPr>
              <a:spcBef>
                <a:spcPts val="0"/>
              </a:spcBef>
              <a:spcAft>
                <a:spcPts val="1200"/>
              </a:spcAft>
            </a:pPr>
            <a:r>
              <a:rPr lang="en-US" sz="1300" dirty="0">
                <a:solidFill>
                  <a:schemeClr val="tx1"/>
                </a:solidFill>
                <a:latin typeface="+mj-lt"/>
              </a:rPr>
              <a:t>Lung cancer is the second most common cancer and accounts for the most cancer-related deaths. </a:t>
            </a:r>
          </a:p>
          <a:p>
            <a:pPr marL="0" indent="0">
              <a:spcBef>
                <a:spcPts val="0"/>
              </a:spcBef>
              <a:spcAft>
                <a:spcPts val="1200"/>
              </a:spcAft>
              <a:buNone/>
            </a:pPr>
            <a:r>
              <a:rPr lang="en-US" sz="1300" dirty="0">
                <a:solidFill>
                  <a:srgbClr val="FF0000"/>
                </a:solidFill>
                <a:latin typeface="+mj-lt"/>
              </a:rPr>
              <a:t>Note: Metformin is a medication that is commonly used and FDA approved to treat Diabetes Mellitus since 1995 in the USA.</a:t>
            </a:r>
            <a:endParaRPr lang="en-US" sz="1300" u="sng" dirty="0">
              <a:solidFill>
                <a:srgbClr val="0070C0"/>
              </a:solidFill>
              <a:highlight>
                <a:srgbClr val="FFFF00"/>
              </a:highlight>
              <a:latin typeface="+mj-lt"/>
              <a:cs typeface="Arial" panose="020B0604020202020204" pitchFamily="34" charset="0"/>
            </a:endParaRPr>
          </a:p>
        </p:txBody>
      </p:sp>
      <p:sp>
        <p:nvSpPr>
          <p:cNvPr id="128" name="Text Placeholder 127"/>
          <p:cNvSpPr>
            <a:spLocks noGrp="1"/>
          </p:cNvSpPr>
          <p:nvPr>
            <p:ph type="body" sz="quarter" idx="46"/>
          </p:nvPr>
        </p:nvSpPr>
        <p:spPr>
          <a:xfrm>
            <a:off x="7038023" y="293107"/>
            <a:ext cx="2880354" cy="884918"/>
          </a:xfrm>
        </p:spPr>
        <p:txBody>
          <a:bodyPr anchor="t"/>
          <a:lstStyle/>
          <a:p>
            <a:r>
              <a:rPr lang="en-US" sz="1500" dirty="0">
                <a:latin typeface="+mj-lt"/>
              </a:rPr>
              <a:t>If you take part in this study, you will be asked to do the following:  </a:t>
            </a:r>
            <a:endParaRPr lang="en-US" sz="1500" dirty="0">
              <a:effectLst/>
              <a:latin typeface="+mj-lt"/>
            </a:endParaRPr>
          </a:p>
        </p:txBody>
      </p:sp>
      <p:sp>
        <p:nvSpPr>
          <p:cNvPr id="30" name="Text Placeholder 122"/>
          <p:cNvSpPr>
            <a:spLocks noGrp="1"/>
          </p:cNvSpPr>
          <p:nvPr>
            <p:ph type="body" sz="quarter" idx="40"/>
          </p:nvPr>
        </p:nvSpPr>
        <p:spPr>
          <a:xfrm>
            <a:off x="232011" y="2606066"/>
            <a:ext cx="2906968" cy="440291"/>
          </a:xfrm>
        </p:spPr>
        <p:txBody>
          <a:bodyPr/>
          <a:lstStyle/>
          <a:p>
            <a:r>
              <a:rPr lang="en-US" sz="1500" dirty="0">
                <a:latin typeface="+mj-lt"/>
              </a:rPr>
              <a:t>Why is this study being done?</a:t>
            </a:r>
          </a:p>
        </p:txBody>
      </p:sp>
      <p:sp>
        <p:nvSpPr>
          <p:cNvPr id="27" name="Rectangle 26"/>
          <p:cNvSpPr/>
          <p:nvPr/>
        </p:nvSpPr>
        <p:spPr>
          <a:xfrm>
            <a:off x="3594495" y="7330728"/>
            <a:ext cx="2913212" cy="12270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0" y="-31865"/>
            <a:ext cx="10058400" cy="6234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 Placeholder 1"/>
          <p:cNvSpPr>
            <a:spLocks noGrp="1"/>
          </p:cNvSpPr>
          <p:nvPr>
            <p:ph type="body" sz="quarter" idx="50"/>
          </p:nvPr>
        </p:nvSpPr>
        <p:spPr>
          <a:xfrm>
            <a:off x="6182677" y="8359648"/>
            <a:ext cx="2226946" cy="1475701"/>
          </a:xfrm>
        </p:spPr>
        <p:txBody>
          <a:bodyPr/>
          <a:lstStyle/>
          <a:p>
            <a:r>
              <a:rPr lang="en-US" dirty="0"/>
              <a:t>At</a:t>
            </a:r>
          </a:p>
        </p:txBody>
      </p:sp>
      <p:sp>
        <p:nvSpPr>
          <p:cNvPr id="10" name="Rectangle 1"/>
          <p:cNvSpPr>
            <a:spLocks noGrp="1" noChangeArrowheads="1"/>
          </p:cNvSpPr>
          <p:nvPr>
            <p:ph type="body" sz="quarter" idx="45"/>
          </p:nvPr>
        </p:nvSpPr>
        <p:spPr bwMode="auto">
          <a:xfrm>
            <a:off x="6979885" y="1115833"/>
            <a:ext cx="2938492" cy="6209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600"/>
              </a:spcAft>
              <a:buFontTx/>
              <a:buChar char="•"/>
            </a:pPr>
            <a:r>
              <a:rPr lang="en-US" altLang="en-US" sz="1250" dirty="0">
                <a:latin typeface="+mj-lt"/>
              </a:rPr>
              <a:t>You will have a bronchoscopy which is a medical procedure to look into your lungs. </a:t>
            </a:r>
            <a:endParaRPr lang="en-US" altLang="en-US" sz="1250" u="sng" dirty="0">
              <a:solidFill>
                <a:srgbClr val="0070C0"/>
              </a:solidFill>
              <a:highlight>
                <a:srgbClr val="FFFF00"/>
              </a:highlight>
              <a:latin typeface="+mj-lt"/>
            </a:endParaRPr>
          </a:p>
          <a:p>
            <a:pPr lvl="0" defTabSz="914400">
              <a:spcAft>
                <a:spcPts val="600"/>
              </a:spcAft>
              <a:buFontTx/>
              <a:buChar char="•"/>
            </a:pPr>
            <a:r>
              <a:rPr lang="en-US" altLang="en-US" sz="1250" dirty="0">
                <a:latin typeface="+mj-lt"/>
              </a:rPr>
              <a:t>You will be randomly placed in one of two groups. </a:t>
            </a:r>
          </a:p>
          <a:p>
            <a:pPr lvl="0" defTabSz="914400">
              <a:spcAft>
                <a:spcPts val="600"/>
              </a:spcAft>
              <a:buFontTx/>
              <a:buChar char="•"/>
            </a:pPr>
            <a:r>
              <a:rPr lang="en-US" altLang="en-US" sz="1250" dirty="0">
                <a:latin typeface="+mj-lt"/>
              </a:rPr>
              <a:t>Group 1 will take up to 2000 mg of</a:t>
            </a:r>
            <a:r>
              <a:rPr lang="en-US" sz="1250" dirty="0">
                <a:latin typeface="+mj-lt"/>
              </a:rPr>
              <a:t> Metformin by mouth once a day for up to 26 weeks, and then have a second bronchoscopy.</a:t>
            </a:r>
          </a:p>
          <a:p>
            <a:pPr defTabSz="914400">
              <a:spcAft>
                <a:spcPts val="600"/>
              </a:spcAft>
              <a:buFontTx/>
              <a:buChar char="•"/>
            </a:pPr>
            <a:r>
              <a:rPr lang="en-US" altLang="en-US" sz="1250" dirty="0">
                <a:latin typeface="+mj-lt"/>
              </a:rPr>
              <a:t>Group 2 will wait 26 weeks, then have second bronchoscopy. Then take up to 2000 mg of</a:t>
            </a:r>
            <a:r>
              <a:rPr lang="en-US" sz="1250" dirty="0">
                <a:latin typeface="+mj-lt"/>
              </a:rPr>
              <a:t> Metformin by mouth once a day for up to 26 weeks, and then have a third bronchoscopy. </a:t>
            </a:r>
          </a:p>
          <a:p>
            <a:pPr defTabSz="914400">
              <a:spcAft>
                <a:spcPts val="600"/>
              </a:spcAft>
              <a:buFontTx/>
              <a:buChar char="•"/>
            </a:pPr>
            <a:r>
              <a:rPr lang="en-US" altLang="en-US" sz="1250" dirty="0">
                <a:latin typeface="+mj-lt"/>
              </a:rPr>
              <a:t>R</a:t>
            </a:r>
            <a:r>
              <a:rPr lang="en-US" sz="1250" dirty="0">
                <a:latin typeface="+mj-lt"/>
              </a:rPr>
              <a:t>eceive phone calls or emails from the study team to monitor your health. </a:t>
            </a:r>
          </a:p>
          <a:p>
            <a:pPr defTabSz="914400">
              <a:spcAft>
                <a:spcPts val="600"/>
              </a:spcAft>
              <a:buFontTx/>
              <a:buChar char="•"/>
            </a:pPr>
            <a:r>
              <a:rPr kumimoji="0" lang="en-US" altLang="en-US" sz="1250" b="0" i="0" u="none" strike="noStrike" cap="none" normalizeH="0" baseline="0" dirty="0">
                <a:ln>
                  <a:noFill/>
                </a:ln>
                <a:effectLst/>
                <a:latin typeface="+mj-lt"/>
                <a:ea typeface="Times New Roman" panose="02020603050405020304" pitchFamily="18" charset="0"/>
                <a:cs typeface="Arial" panose="020B0604020202020204" pitchFamily="34" charset="0"/>
              </a:rPr>
              <a:t>Keep a pill diary to </a:t>
            </a:r>
            <a:r>
              <a:rPr lang="en-US" sz="1250" dirty="0">
                <a:latin typeface="+mj-lt"/>
              </a:rPr>
              <a:t>help you keep track of when you take your pills and to share with the study coordinator.</a:t>
            </a:r>
          </a:p>
          <a:p>
            <a:pPr marL="0" indent="0" defTabSz="914400">
              <a:spcAft>
                <a:spcPts val="600"/>
              </a:spcAft>
              <a:buNone/>
            </a:pPr>
            <a:endParaRPr lang="en-US" sz="500" dirty="0">
              <a:latin typeface="+mj-lt"/>
            </a:endParaRPr>
          </a:p>
          <a:p>
            <a:pPr marL="0" indent="0" defTabSz="914400">
              <a:spcAft>
                <a:spcPts val="600"/>
              </a:spcAft>
              <a:buNone/>
            </a:pPr>
            <a:r>
              <a:rPr lang="en-US" sz="1250" dirty="0">
                <a:latin typeface="+mj-lt"/>
              </a:rPr>
              <a:t>You will receive $50 for each non-bronchoscopy study visit and $100 for each bronchoscopy study visit for your time, transportation, parking, and other expenses related to the study. </a:t>
            </a:r>
          </a:p>
        </p:txBody>
      </p:sp>
      <p:sp>
        <p:nvSpPr>
          <p:cNvPr id="15" name="Text Placeholder 6"/>
          <p:cNvSpPr>
            <a:spLocks noGrp="1"/>
          </p:cNvSpPr>
          <p:nvPr>
            <p:ph type="body" sz="quarter" idx="40"/>
          </p:nvPr>
        </p:nvSpPr>
        <p:spPr>
          <a:xfrm>
            <a:off x="3747611" y="326470"/>
            <a:ext cx="2743200" cy="237054"/>
          </a:xfrm>
        </p:spPr>
        <p:txBody>
          <a:bodyPr/>
          <a:lstStyle/>
          <a:p>
            <a:r>
              <a:rPr lang="en-US" sz="1500" dirty="0">
                <a:latin typeface="+mj-lt"/>
              </a:rPr>
              <a:t>You may be eligible if:</a:t>
            </a:r>
          </a:p>
        </p:txBody>
      </p:sp>
      <p:sp>
        <p:nvSpPr>
          <p:cNvPr id="16" name="Text Placeholder 3"/>
          <p:cNvSpPr>
            <a:spLocks noGrp="1"/>
          </p:cNvSpPr>
          <p:nvPr>
            <p:ph type="body" sz="quarter" idx="43"/>
          </p:nvPr>
        </p:nvSpPr>
        <p:spPr>
          <a:xfrm>
            <a:off x="3702843" y="735709"/>
            <a:ext cx="2652713" cy="2566847"/>
          </a:xfrm>
        </p:spPr>
        <p:txBody>
          <a:bodyPr/>
          <a:lstStyle/>
          <a:p>
            <a:r>
              <a:rPr lang="en-US" sz="1300" dirty="0">
                <a:solidFill>
                  <a:schemeClr val="tx1"/>
                </a:solidFill>
                <a:latin typeface="+mj-lt"/>
              </a:rPr>
              <a:t>You are a former smoker and have quit at least12 months prior to enrollment.</a:t>
            </a:r>
          </a:p>
          <a:p>
            <a:r>
              <a:rPr lang="en-US" sz="1300" dirty="0">
                <a:solidFill>
                  <a:schemeClr val="tx1"/>
                </a:solidFill>
                <a:latin typeface="+mj-lt"/>
                <a:cs typeface="Arial" panose="020B0604020202020204" pitchFamily="34" charset="0"/>
              </a:rPr>
              <a:t>You are overweight (BMI greater than or equal to 25) with no prior diagnosis of Diabetes Mellitus (DM1 or DM2)</a:t>
            </a:r>
            <a:endParaRPr lang="en-US" sz="1300" u="sng" dirty="0">
              <a:solidFill>
                <a:srgbClr val="0070C0"/>
              </a:solidFill>
              <a:highlight>
                <a:srgbClr val="FFFF00"/>
              </a:highlight>
              <a:latin typeface="+mj-lt"/>
              <a:cs typeface="Arial" panose="020B0604020202020204" pitchFamily="34" charset="0"/>
            </a:endParaRPr>
          </a:p>
          <a:p>
            <a:r>
              <a:rPr lang="en-US" sz="1300" dirty="0">
                <a:solidFill>
                  <a:schemeClr val="tx1"/>
                </a:solidFill>
                <a:latin typeface="+mj-lt"/>
                <a:cs typeface="Arial" panose="020B0604020202020204" pitchFamily="34" charset="0"/>
              </a:rPr>
              <a:t>You have not used Metformin within the past 2 years</a:t>
            </a:r>
          </a:p>
        </p:txBody>
      </p:sp>
      <p:sp>
        <p:nvSpPr>
          <p:cNvPr id="3" name="Rectangle 2"/>
          <p:cNvSpPr/>
          <p:nvPr/>
        </p:nvSpPr>
        <p:spPr>
          <a:xfrm>
            <a:off x="3594495" y="5374864"/>
            <a:ext cx="2913212" cy="1815882"/>
          </a:xfrm>
          <a:prstGeom prst="rect">
            <a:avLst/>
          </a:prstGeom>
          <a:ln>
            <a:solidFill>
              <a:schemeClr val="accent1">
                <a:lumMod val="50000"/>
              </a:schemeClr>
            </a:solidFill>
          </a:ln>
        </p:spPr>
        <p:txBody>
          <a:bodyPr wrap="square">
            <a:spAutoFit/>
          </a:bodyPr>
          <a:lstStyle/>
          <a:p>
            <a:r>
              <a:rPr lang="en-US" sz="1600" b="1" dirty="0">
                <a:latin typeface="+mj-lt"/>
              </a:rPr>
              <a:t>Joining this study is entirely voluntary. If you are interested in participating or have additional questions, please talk to your doctor or contact a study coordinator. </a:t>
            </a:r>
          </a:p>
        </p:txBody>
      </p:sp>
      <p:pic>
        <p:nvPicPr>
          <p:cNvPr id="12" name="Picture 11" descr="A picture containing outdoor, water, person, rock&#10;&#10;Description automatically generated">
            <a:extLst>
              <a:ext uri="{FF2B5EF4-FFF2-40B4-BE49-F238E27FC236}">
                <a16:creationId xmlns:a16="http://schemas.microsoft.com/office/drawing/2014/main" id="{CC1758FC-8CF6-D546-8F49-3C40EEF693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7131" y="3179135"/>
            <a:ext cx="2906968" cy="1797642"/>
          </a:xfrm>
          <a:prstGeom prst="rect">
            <a:avLst/>
          </a:prstGeom>
        </p:spPr>
      </p:pic>
      <p:pic>
        <p:nvPicPr>
          <p:cNvPr id="5" name="Picture 4" descr="A person shaking hands with a person&#10;&#10;Description automatically generated with medium confidence">
            <a:extLst>
              <a:ext uri="{FF2B5EF4-FFF2-40B4-BE49-F238E27FC236}">
                <a16:creationId xmlns:a16="http://schemas.microsoft.com/office/drawing/2014/main" id="{C567972C-F3BF-2041-8AD6-672D041390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2011" y="444997"/>
            <a:ext cx="2965250" cy="1904871"/>
          </a:xfrm>
          <a:prstGeom prst="rect">
            <a:avLst/>
          </a:prstGeom>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Red Brochure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867535</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2012-11-22T03:16:00+00:00</AssetStart>
    <FriendlyTitle xmlns="4873beb7-5857-4685-be1f-d57550cc96cc" xsi:nil="true"/>
    <MarketSpecific xmlns="4873beb7-5857-4685-be1f-d57550cc96cc">false</MarketSpecific>
    <TPNamespace xmlns="4873beb7-5857-4685-be1f-d57550cc96cc" xsi:nil="true"/>
    <PublishStatusLookup xmlns="4873beb7-5857-4685-be1f-d57550cc96cc">
      <Value>1659102</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TP103895498</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468446C-951E-4662-86CC-7D4A2B2E9635}">
  <ds:schemaRefs>
    <ds:schemaRef ds:uri="http://purl.org/dc/elements/1.1/"/>
    <ds:schemaRef ds:uri="4873beb7-5857-4685-be1f-d57550cc96cc"/>
    <ds:schemaRef ds:uri="http://purl.org/dc/dcmitype/"/>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1EB92C9B-FFD4-4BBA-A5CD-0117EEB53E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977314-8297-423F-815C-299D2AF8B6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tf03895499</Template>
  <TotalTime>0</TotalTime>
  <Words>495</Words>
  <Application>Microsoft Office PowerPoint</Application>
  <PresentationFormat>Custom</PresentationFormat>
  <Paragraphs>48</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 Light</vt:lpstr>
      <vt:lpstr>Campton Medium</vt:lpstr>
      <vt:lpstr>Century Gothic</vt:lpstr>
      <vt:lpstr>Garamond</vt:lpstr>
      <vt:lpstr>Helvetica</vt:lpstr>
      <vt:lpstr>Red Brochure 11 x 8.5</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2017-04-05T04:07:06Z</dcterms:created>
  <dcterms:modified xsi:type="dcterms:W3CDTF">2022-02-16T19:42:43Z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